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  <p:sldMasterId id="2147483684" r:id="rId4"/>
    <p:sldMasterId id="2147483694" r:id="rId5"/>
    <p:sldMasterId id="2147483701" r:id="rId6"/>
    <p:sldMasterId id="2147483708" r:id="rId7"/>
    <p:sldMasterId id="2147483715" r:id="rId8"/>
    <p:sldMasterId id="2147483722" r:id="rId9"/>
    <p:sldMasterId id="2147483730" r:id="rId10"/>
    <p:sldMasterId id="2147483737" r:id="rId11"/>
  </p:sldMasterIdLst>
  <p:notesMasterIdLst>
    <p:notesMasterId r:id="rId19"/>
  </p:notesMasterIdLst>
  <p:handoutMasterIdLst>
    <p:handoutMasterId r:id="rId20"/>
  </p:handoutMasterIdLst>
  <p:sldIdLst>
    <p:sldId id="705" r:id="rId12"/>
    <p:sldId id="751" r:id="rId13"/>
    <p:sldId id="762" r:id="rId14"/>
    <p:sldId id="749" r:id="rId15"/>
    <p:sldId id="763" r:id="rId16"/>
    <p:sldId id="766" r:id="rId17"/>
    <p:sldId id="761" r:id="rId18"/>
  </p:sldIdLst>
  <p:sldSz cx="9904413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6022">
          <p15:clr>
            <a:srgbClr val="A4A3A4"/>
          </p15:clr>
        </p15:guide>
        <p15:guide id="4" pos="261">
          <p15:clr>
            <a:srgbClr val="A4A3A4"/>
          </p15:clr>
        </p15:guide>
        <p15:guide id="5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s Deblitz" initials="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2AC00"/>
    <a:srgbClr val="AB490D"/>
    <a:srgbClr val="E17D19"/>
    <a:srgbClr val="C82100"/>
    <a:srgbClr val="AC1D00"/>
    <a:srgbClr val="D65B10"/>
    <a:srgbClr val="C3540F"/>
    <a:srgbClr val="A7480D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639" autoAdjust="0"/>
  </p:normalViewPr>
  <p:slideViewPr>
    <p:cSldViewPr snapToGrid="0">
      <p:cViewPr varScale="1">
        <p:scale>
          <a:sx n="90" d="100"/>
          <a:sy n="90" d="100"/>
        </p:scale>
        <p:origin x="-830" y="-82"/>
      </p:cViewPr>
      <p:guideLst>
        <p:guide orient="horz" pos="1071"/>
        <p:guide orient="horz" pos="3884"/>
        <p:guide pos="6022"/>
        <p:guide pos="26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6"/>
    </p:cViewPr>
  </p:sorterViewPr>
  <p:notesViewPr>
    <p:cSldViewPr snapToGrid="0" showGuides="1">
      <p:cViewPr varScale="1">
        <p:scale>
          <a:sx n="88" d="100"/>
          <a:sy n="88" d="100"/>
        </p:scale>
        <p:origin x="-383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3090-8129-44AA-AFAD-82E89ABDCFE1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E506-5FCD-42E4-9BCE-84AF338A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6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01.07.2019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so gut, für Anfang als</a:t>
            </a:r>
            <a:r>
              <a:rPr lang="de-DE" baseline="0" dirty="0" smtClean="0"/>
              <a:t> Allgemein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so gut, für Anfang als</a:t>
            </a:r>
            <a:r>
              <a:rPr lang="de-DE" baseline="0" dirty="0" smtClean="0"/>
              <a:t> Allgemein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so gut, für Anfang als</a:t>
            </a:r>
            <a:r>
              <a:rPr lang="de-DE" baseline="0" dirty="0" smtClean="0"/>
              <a:t> Allgemein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so gut, für Anfang als</a:t>
            </a:r>
            <a:r>
              <a:rPr lang="de-DE" baseline="0" dirty="0" smtClean="0"/>
              <a:t> Allgemein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so gut, für Anfang als</a:t>
            </a:r>
            <a:r>
              <a:rPr lang="de-DE" baseline="0" dirty="0" smtClean="0"/>
              <a:t> Allgemein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/>
              <a:t>agri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benchmark</a:t>
            </a:r>
            <a:r>
              <a:rPr lang="de-DE" sz="1400" b="1" dirty="0" smtClean="0"/>
              <a:t> / </a:t>
            </a:r>
            <a:r>
              <a:rPr lang="de-DE" sz="1400" b="1" dirty="0" err="1" smtClean="0"/>
              <a:t>InterPIG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dirty="0" err="1" smtClean="0"/>
              <a:t>Pig</a:t>
            </a:r>
            <a:r>
              <a:rPr lang="de-DE" sz="1400" b="1" dirty="0" smtClean="0"/>
              <a:t> Conference 2019</a:t>
            </a:r>
            <a:endParaRPr lang="de-DE" sz="1400" b="1" dirty="0"/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Beijing</a:t>
            </a:r>
            <a:br>
              <a:rPr lang="de-DE" dirty="0" smtClean="0"/>
            </a:br>
            <a:r>
              <a:rPr lang="de-DE" dirty="0" smtClean="0"/>
              <a:t>01.07.2019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753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89938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3 (blaugrün)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4 (rot)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8" y="1440000"/>
            <a:ext cx="9164043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52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91352" y="615074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/>
              <a:t>agri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benchmark</a:t>
            </a:r>
            <a:r>
              <a:rPr lang="de-DE" sz="1400" b="1" dirty="0" smtClean="0"/>
              <a:t> / </a:t>
            </a:r>
            <a:r>
              <a:rPr lang="de-DE" sz="1400" b="1" dirty="0" err="1" smtClean="0"/>
              <a:t>InterPIG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dirty="0" err="1" smtClean="0"/>
              <a:t>Pig</a:t>
            </a:r>
            <a:r>
              <a:rPr lang="de-DE" sz="1400" b="1" dirty="0" smtClean="0"/>
              <a:t> Conference 2019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536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907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07.06.2014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Burning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issues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2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07.06.2014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Burning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issues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62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07.06.2014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Burning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issues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4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8" y="1440000"/>
            <a:ext cx="9164043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07.06.2014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Global meat consumption, production and trade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DCA0D67-1F4F-4F3C-96B3-530FDDDCDFD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49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/>
              <a:t>agri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benchmark</a:t>
            </a:r>
            <a:r>
              <a:rPr lang="de-DE" sz="1400" b="1" dirty="0" smtClean="0"/>
              <a:t> / </a:t>
            </a:r>
            <a:r>
              <a:rPr lang="de-DE" sz="1400" b="1" dirty="0" err="1" smtClean="0"/>
              <a:t>InterPIG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dirty="0" err="1" smtClean="0"/>
              <a:t>Pig</a:t>
            </a:r>
            <a:r>
              <a:rPr lang="de-DE" sz="1400" b="1" dirty="0" smtClean="0"/>
              <a:t> Conference 2019</a:t>
            </a:r>
            <a:endParaRPr lang="de-DE" sz="1400" b="1" dirty="0"/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Saskatoon</a:t>
            </a:r>
            <a:br>
              <a:rPr lang="de-DE" dirty="0" smtClean="0"/>
            </a:br>
            <a:r>
              <a:rPr lang="de-DE" dirty="0" smtClean="0"/>
              <a:t>17. June 2017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861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 June 2019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How typical are our sheep farms?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/>
              <a:t>agri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benchmark</a:t>
            </a:r>
            <a:r>
              <a:rPr lang="de-DE" sz="1400" b="1" dirty="0" smtClean="0"/>
              <a:t> / </a:t>
            </a:r>
            <a:r>
              <a:rPr lang="de-DE" sz="1400" b="1" dirty="0" err="1" smtClean="0"/>
              <a:t>InterPIG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dirty="0" err="1" smtClean="0"/>
              <a:t>Pig</a:t>
            </a:r>
            <a:r>
              <a:rPr lang="de-DE" sz="1400" b="1" dirty="0" smtClean="0"/>
              <a:t> Conference 2019</a:t>
            </a:r>
            <a:endParaRPr lang="de-DE" sz="1400" b="1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Beijing</a:t>
            </a:r>
            <a:br>
              <a:rPr lang="de-DE" dirty="0" smtClean="0"/>
            </a:br>
            <a:r>
              <a:rPr lang="de-DE" dirty="0" smtClean="0"/>
              <a:t>01.07.2019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Network development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007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 June 2019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How typical are our sheep farms?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0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 June 2019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How typical are our sheep farms?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04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 June 2019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96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2016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Córdoba</a:t>
            </a:r>
            <a:br>
              <a:rPr lang="de-DE" dirty="0" smtClean="0"/>
            </a:br>
            <a:r>
              <a:rPr lang="de-DE" dirty="0" smtClean="0"/>
              <a:t>12. June 2016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390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670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2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0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37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4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2016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Córdoba</a:t>
            </a:r>
            <a:br>
              <a:rPr lang="de-DE" dirty="0" smtClean="0"/>
            </a:br>
            <a:r>
              <a:rPr lang="de-DE" dirty="0" smtClean="0"/>
              <a:t>11. June 2016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12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smtClean="0">
                <a:solidFill>
                  <a:prstClr val="white"/>
                </a:solidFill>
              </a:rPr>
              <a:t>agri benchmark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2019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Córdoba</a:t>
            </a:r>
            <a:br>
              <a:rPr lang="de-DE" dirty="0" smtClean="0"/>
            </a:br>
            <a:r>
              <a:rPr lang="de-DE" dirty="0" smtClean="0"/>
              <a:t>11. June 2016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040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33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30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1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6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2019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Saskatoon</a:t>
            </a:r>
            <a:br>
              <a:rPr lang="de-DE" dirty="0" smtClean="0"/>
            </a:br>
            <a:r>
              <a:rPr lang="de-DE" dirty="0" smtClean="0"/>
              <a:t>19. June 2017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00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Saskatoon</a:t>
            </a:r>
            <a:br>
              <a:rPr lang="de-DE" dirty="0" smtClean="0"/>
            </a:br>
            <a:r>
              <a:rPr lang="de-DE" dirty="0" smtClean="0"/>
              <a:t>19. June 2017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76249" y="6165304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2019</a:t>
            </a:r>
            <a:endParaRPr lang="de-DE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4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7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1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42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8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2016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Córdoba</a:t>
            </a:r>
            <a:br>
              <a:rPr lang="de-DE" dirty="0" smtClean="0"/>
            </a:br>
            <a:r>
              <a:rPr lang="de-DE" dirty="0" smtClean="0"/>
              <a:t>12. June 2016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798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770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5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00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84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69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b="1" i="1" dirty="0" err="1" smtClean="0">
                <a:solidFill>
                  <a:prstClr val="white"/>
                </a:solidFill>
              </a:rPr>
              <a:t>agri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r>
              <a:rPr lang="de-DE" sz="1400" b="1" i="1" dirty="0" err="1" smtClean="0">
                <a:solidFill>
                  <a:prstClr val="white"/>
                </a:solidFill>
              </a:rPr>
              <a:t>benchmark</a:t>
            </a:r>
            <a:r>
              <a:rPr lang="de-DE" sz="1400" b="1" i="1" dirty="0" smtClean="0">
                <a:solidFill>
                  <a:prstClr val="white"/>
                </a:solidFill>
              </a:rPr>
              <a:t> </a:t>
            </a:r>
            <a:br>
              <a:rPr lang="de-DE" sz="1400" b="1" i="1" dirty="0" smtClean="0">
                <a:solidFill>
                  <a:prstClr val="white"/>
                </a:solidFill>
              </a:rPr>
            </a:br>
            <a:r>
              <a:rPr lang="de-DE" sz="1400" b="1" dirty="0" err="1" smtClean="0">
                <a:solidFill>
                  <a:prstClr val="white"/>
                </a:solidFill>
              </a:rPr>
              <a:t>Pig</a:t>
            </a:r>
            <a:r>
              <a:rPr lang="de-DE" sz="1400" b="1" dirty="0" smtClean="0">
                <a:solidFill>
                  <a:prstClr val="white"/>
                </a:solidFill>
              </a:rPr>
              <a:t> Conference 2016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4635" y="2966400"/>
            <a:ext cx="8929448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ts val="1900"/>
              </a:lnSpc>
            </a:pP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Thünen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Institute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Farm Economics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Córdoba</a:t>
            </a:r>
            <a:br>
              <a:rPr lang="de-DE" dirty="0" smtClean="0"/>
            </a:br>
            <a:r>
              <a:rPr lang="de-DE" dirty="0" smtClean="0"/>
              <a:t>12. June 2016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pic>
        <p:nvPicPr>
          <p:cNvPr id="16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478" y="162000"/>
            <a:ext cx="2304256" cy="92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737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1 (blau)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36381" y="6165850"/>
            <a:ext cx="3023543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lang="en-US" sz="1400" b="1" i="1" kern="1200" baseline="0" noProof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agri</a:t>
            </a:r>
            <a:r>
              <a:rPr lang="en-US" dirty="0" smtClean="0"/>
              <a:t> benchmark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64B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Beef and Sheep Conference 2017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84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1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5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5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9938" y="162000"/>
            <a:ext cx="9124538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9937" y="522000"/>
            <a:ext cx="912547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09438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89938" y="1512000"/>
            <a:ext cx="2889437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89938" y="5382000"/>
            <a:ext cx="2889437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5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9086047" cy="4438800"/>
          </a:xfrm>
        </p:spPr>
        <p:txBody>
          <a:bodyPr/>
          <a:lstStyle>
            <a:lvl2pPr>
              <a:buClr>
                <a:schemeClr val="accent5"/>
              </a:buClr>
              <a:buFont typeface="Arial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F3B6E0BC-0F61-478D-BA3E-A8842250F2D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0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208" y="2160000"/>
            <a:ext cx="892944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84636" y="2726952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89938" y="3456000"/>
            <a:ext cx="9124538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431450" y="6156000"/>
            <a:ext cx="3041513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6472963" y="6156000"/>
            <a:ext cx="3041513" cy="70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906" y="6156000"/>
            <a:ext cx="2651575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431451" y="3456000"/>
            <a:ext cx="6083648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73208" y="1627200"/>
            <a:ext cx="8929569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2 (grün)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84906" y="2966400"/>
            <a:ext cx="8929569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715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89937" y="1440000"/>
            <a:ext cx="6005038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214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904413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89937" y="1512000"/>
            <a:ext cx="4445288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5069188" y="1440000"/>
            <a:ext cx="4445288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9937" y="4370400"/>
            <a:ext cx="4445288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108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gi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g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Claus Deblitz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7" r:id="rId4"/>
    <p:sldLayoutId id="2147483669" r:id="rId5"/>
    <p:sldLayoutId id="2147483691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Latest developments in the countries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Isam Almadani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Claus Deblitz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0" y="-12545"/>
            <a:ext cx="9904413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5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Isam Almadani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179" y="6228000"/>
            <a:ext cx="1392808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Page </a:t>
            </a:r>
            <a:fld id="{F3B6E0BC-0F61-478D-BA3E-A8842250F2D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76" r:id="rId3"/>
    <p:sldLayoutId id="2147483677" r:id="rId4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Isam Almadani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179" y="6228000"/>
            <a:ext cx="1392808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Page </a:t>
            </a:r>
            <a:fld id="{148A30C4-5196-49B3-9EA8-D26A2B095CB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Latest developments in the countries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Isam Almadani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179" y="6228000"/>
            <a:ext cx="1392808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3" r:id="rId5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07.06.2014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Burning</a:t>
            </a:r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D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issues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Claus </a:t>
            </a:r>
            <a:r>
              <a:rPr lang="de-DE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Deblitz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9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17. June 2019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How typical are our sheep farms?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Claus Deblitz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8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3" r:id="rId3"/>
    <p:sldLayoutId id="2147483705" r:id="rId4"/>
    <p:sldLayoutId id="2147483706" r:id="rId5"/>
    <p:sldLayoutId id="2147483707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Latest developments in the countries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Isam Almadani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Claus Deblitz</a:t>
            </a:r>
            <a:endParaRPr lang="de-DE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0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4413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904413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9938" y="0"/>
            <a:ext cx="9124538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21" y="1600201"/>
            <a:ext cx="8913972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9938" y="6480000"/>
            <a:ext cx="1052831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Session opening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76367" y="6292800"/>
            <a:ext cx="6005038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Claus Deblitz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155975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89938" y="6300000"/>
            <a:ext cx="105283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977" y="6228000"/>
            <a:ext cx="1285875" cy="514350"/>
          </a:xfrm>
          <a:prstGeom prst="rect">
            <a:avLst/>
          </a:prstGeom>
          <a:noFill/>
        </p:spPr>
      </p:pic>
      <p:pic>
        <p:nvPicPr>
          <p:cNvPr id="14" name="Picture 55" descr="agri_benchmark_logo_5cm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422" y="6368400"/>
            <a:ext cx="1208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benchmark.org/pig/conferences/pig-conference-201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sz="quarter" idx="16"/>
          </p:nvPr>
        </p:nvSpPr>
        <p:spPr>
          <a:xfrm>
            <a:off x="584636" y="2780928"/>
            <a:ext cx="8929569" cy="270000"/>
          </a:xfrm>
        </p:spPr>
        <p:txBody>
          <a:bodyPr/>
          <a:lstStyle/>
          <a:p>
            <a:pPr eaLnBrk="0" hangingPunct="0"/>
            <a:r>
              <a:rPr lang="en-GB" dirty="0" smtClean="0"/>
              <a:t>Claus Deblitz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73208" y="1990488"/>
            <a:ext cx="8929569" cy="532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Welcome to the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Pig Conference 2019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584635" y="2996952"/>
            <a:ext cx="8929448" cy="270000"/>
          </a:xfrm>
        </p:spPr>
        <p:txBody>
          <a:bodyPr/>
          <a:lstStyle/>
          <a:p>
            <a:r>
              <a:rPr lang="de-DE" i="1" dirty="0" smtClean="0"/>
              <a:t>agri </a:t>
            </a:r>
            <a:r>
              <a:rPr lang="de-DE" i="1" dirty="0" err="1" smtClean="0"/>
              <a:t>benchmark</a:t>
            </a:r>
            <a:r>
              <a:rPr lang="de-DE" i="1" dirty="0" smtClean="0"/>
              <a:t> </a:t>
            </a:r>
            <a:r>
              <a:rPr lang="de-DE" dirty="0" smtClean="0"/>
              <a:t>Beef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Sheep</a:t>
            </a:r>
            <a:r>
              <a:rPr lang="de-DE" dirty="0" smtClean="0"/>
              <a:t> Network</a:t>
            </a:r>
            <a:endParaRPr lang="de-DE" dirty="0"/>
          </a:p>
        </p:txBody>
      </p:sp>
      <p:pic>
        <p:nvPicPr>
          <p:cNvPr id="13" name="Picture 1028" descr="agri_benchmark_logo_5c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698" y="404664"/>
            <a:ext cx="251252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89937" y="6156000"/>
            <a:ext cx="3041513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prstClr val="white"/>
                </a:solidFill>
              </a:rPr>
              <a:t>Beijing</a:t>
            </a:r>
          </a:p>
          <a:p>
            <a:r>
              <a:rPr lang="de-DE" sz="1400" b="1" dirty="0" smtClean="0">
                <a:solidFill>
                  <a:prstClr val="white"/>
                </a:solidFill>
              </a:rPr>
              <a:t>01.07.19</a:t>
            </a:r>
            <a:endParaRPr lang="de-DE" sz="1400" b="1" dirty="0">
              <a:solidFill>
                <a:prstClr val="white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35228" r="19413" b="4221"/>
          <a:stretch/>
        </p:blipFill>
        <p:spPr>
          <a:xfrm>
            <a:off x="3691467" y="3454396"/>
            <a:ext cx="5814784" cy="2700000"/>
          </a:xfrm>
          <a:prstGeom prst="rect">
            <a:avLst/>
          </a:prstGeom>
        </p:spPr>
      </p:pic>
      <p:pic>
        <p:nvPicPr>
          <p:cNvPr id="11" name="Picture 6" descr="http://www.schweine.net/images/interpig.jpg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39" y="1261587"/>
            <a:ext cx="1498502" cy="8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56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71" y="5266267"/>
            <a:ext cx="1866629" cy="699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4222" y="1460351"/>
            <a:ext cx="3202417" cy="3284369"/>
          </a:xfrm>
        </p:spPr>
        <p:txBody>
          <a:bodyPr/>
          <a:lstStyle/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4394200" algn="l"/>
              </a:tabLst>
            </a:pPr>
            <a:r>
              <a:rPr lang="en-US" sz="2600" b="1" dirty="0" smtClean="0">
                <a:solidFill>
                  <a:srgbClr val="C00000"/>
                </a:solidFill>
              </a:rPr>
              <a:t>Our host</a:t>
            </a:r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4394200" algn="l"/>
              </a:tabLst>
            </a:pPr>
            <a:r>
              <a:rPr lang="en-US" sz="2600" b="1" dirty="0" smtClean="0">
                <a:solidFill>
                  <a:srgbClr val="C00000"/>
                </a:solidFill>
              </a:rPr>
              <a:t/>
            </a:r>
            <a:br>
              <a:rPr lang="en-US" sz="2600" b="1" dirty="0" smtClean="0">
                <a:solidFill>
                  <a:srgbClr val="C00000"/>
                </a:solidFill>
              </a:rPr>
            </a:br>
            <a:endParaRPr lang="en-US" sz="2600" b="1" dirty="0" smtClean="0">
              <a:solidFill>
                <a:srgbClr val="C00000"/>
              </a:solidFill>
            </a:endParaRPr>
          </a:p>
          <a:p>
            <a:pPr marL="457200" lvl="0" indent="-457200">
              <a:buFont typeface="Webdings" panose="05030102010509060703" pitchFamily="18" charset="2"/>
              <a:buChar char="4"/>
            </a:pPr>
            <a:endParaRPr lang="en-US" sz="2400" dirty="0" smtClean="0"/>
          </a:p>
          <a:p>
            <a:pPr marL="457200" lvl="0" indent="-457200">
              <a:buFont typeface="Webdings" panose="05030102010509060703" pitchFamily="18" charset="2"/>
              <a:buChar char="4"/>
            </a:pPr>
            <a:r>
              <a:rPr lang="en-US" sz="2400" dirty="0" err="1" smtClean="0"/>
              <a:t>Nie</a:t>
            </a:r>
            <a:r>
              <a:rPr lang="en-US" sz="2400" dirty="0" smtClean="0"/>
              <a:t> </a:t>
            </a:r>
            <a:r>
              <a:rPr lang="en-US" sz="2400" dirty="0" err="1"/>
              <a:t>Fengying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/>
              <a:t>Zhu </a:t>
            </a:r>
            <a:r>
              <a:rPr lang="en-US" sz="2400" dirty="0" err="1"/>
              <a:t>Zengyong</a:t>
            </a:r>
            <a:endParaRPr lang="en-US" sz="2400" dirty="0"/>
          </a:p>
          <a:p>
            <a:pPr marL="457200" lvl="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Pu Hua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676731" y="6480000"/>
            <a:ext cx="6005038" cy="360000"/>
          </a:xfrm>
        </p:spPr>
        <p:txBody>
          <a:bodyPr/>
          <a:lstStyle/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Organisers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sponsors</a:t>
            </a:r>
            <a:endParaRPr lang="de-DE" sz="3200" dirty="0"/>
          </a:p>
        </p:txBody>
      </p:sp>
      <p:pic>
        <p:nvPicPr>
          <p:cNvPr id="13" name="Picture 55" descr="agri_benchmark_logo_5c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553" y="2100694"/>
            <a:ext cx="2448272" cy="55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3840934" y="1467826"/>
            <a:ext cx="3113511" cy="52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4394200" algn="l"/>
              </a:tabLst>
            </a:pPr>
            <a:r>
              <a:rPr lang="en-US" sz="2600" b="1" dirty="0">
                <a:solidFill>
                  <a:srgbClr val="C00000"/>
                </a:solidFill>
              </a:rPr>
              <a:t>a</a:t>
            </a:r>
            <a:r>
              <a:rPr lang="en-US" sz="2600" b="1" dirty="0" smtClean="0">
                <a:solidFill>
                  <a:srgbClr val="C00000"/>
                </a:solidFill>
              </a:rPr>
              <a:t>b headquarters</a:t>
            </a:r>
            <a:endParaRPr lang="en-US" sz="2400" dirty="0" smtClean="0"/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4093550" y="3052002"/>
            <a:ext cx="2860895" cy="1377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Christa </a:t>
            </a:r>
            <a:r>
              <a:rPr lang="en-US" sz="2400" dirty="0" err="1" smtClean="0"/>
              <a:t>Rohlmann</a:t>
            </a:r>
            <a:endParaRPr lang="en-US" sz="2400" dirty="0" smtClean="0"/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err="1" smtClean="0"/>
              <a:t>Mandes</a:t>
            </a:r>
            <a:r>
              <a:rPr lang="en-US" sz="2400" dirty="0" smtClean="0"/>
              <a:t> </a:t>
            </a:r>
            <a:r>
              <a:rPr lang="en-US" sz="2400" dirty="0" err="1" smtClean="0"/>
              <a:t>Verhaagh</a:t>
            </a:r>
            <a:endParaRPr lang="en-US" sz="2400" dirty="0" smtClean="0"/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Claus Deblitz</a:t>
            </a:r>
          </a:p>
          <a:p>
            <a:pPr marL="457200" indent="-457200">
              <a:buFont typeface="Webdings" panose="05030102010509060703" pitchFamily="18" charset="2"/>
              <a:buChar char="4"/>
            </a:pPr>
            <a:endParaRPr lang="en-US" sz="2400" dirty="0" smtClean="0"/>
          </a:p>
        </p:txBody>
      </p:sp>
      <p:sp>
        <p:nvSpPr>
          <p:cNvPr id="17" name="Textplatzhalter 2"/>
          <p:cNvSpPr txBox="1">
            <a:spLocks/>
          </p:cNvSpPr>
          <p:nvPr/>
        </p:nvSpPr>
        <p:spPr>
          <a:xfrm>
            <a:off x="414339" y="5399746"/>
            <a:ext cx="2125662" cy="52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4394200" algn="l"/>
              </a:tabLst>
            </a:pPr>
            <a:r>
              <a:rPr lang="en-US" sz="2600" b="1" dirty="0" smtClean="0">
                <a:solidFill>
                  <a:srgbClr val="C00000"/>
                </a:solidFill>
              </a:rPr>
              <a:t>Our sponsors</a:t>
            </a:r>
            <a:endParaRPr lang="en-US" sz="2400" dirty="0" smtClean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85" y="5354253"/>
            <a:ext cx="1823511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platzhalter 2"/>
          <p:cNvSpPr txBox="1">
            <a:spLocks/>
          </p:cNvSpPr>
          <p:nvPr/>
        </p:nvSpPr>
        <p:spPr>
          <a:xfrm>
            <a:off x="6954445" y="1124746"/>
            <a:ext cx="2635008" cy="521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4394200" algn="l"/>
              </a:tabLst>
            </a:pPr>
            <a:r>
              <a:rPr lang="en-US" sz="2600" b="1" dirty="0" err="1" smtClean="0">
                <a:solidFill>
                  <a:srgbClr val="C00000"/>
                </a:solidFill>
              </a:rPr>
              <a:t>InterPIG</a:t>
            </a:r>
            <a:r>
              <a:rPr lang="en-US" sz="2600" b="1" dirty="0" smtClean="0">
                <a:solidFill>
                  <a:srgbClr val="C00000"/>
                </a:solidFill>
              </a:rPr>
              <a:t> Develop-</a:t>
            </a:r>
            <a:br>
              <a:rPr lang="en-US" sz="2600" b="1" dirty="0" smtClean="0">
                <a:solidFill>
                  <a:srgbClr val="C00000"/>
                </a:solidFill>
              </a:rPr>
            </a:br>
            <a:r>
              <a:rPr lang="en-US" sz="2600" b="1" dirty="0" err="1" smtClean="0">
                <a:solidFill>
                  <a:srgbClr val="C00000"/>
                </a:solidFill>
              </a:rPr>
              <a:t>ment</a:t>
            </a:r>
            <a:r>
              <a:rPr lang="en-US" sz="2600" b="1" dirty="0" smtClean="0">
                <a:solidFill>
                  <a:srgbClr val="C00000"/>
                </a:solidFill>
              </a:rPr>
              <a:t> Group</a:t>
            </a:r>
            <a:endParaRPr lang="en-US" sz="2400" dirty="0" smtClean="0"/>
          </a:p>
        </p:txBody>
      </p:sp>
      <p:sp>
        <p:nvSpPr>
          <p:cNvPr id="22" name="Textplatzhalter 2"/>
          <p:cNvSpPr txBox="1">
            <a:spLocks/>
          </p:cNvSpPr>
          <p:nvPr/>
        </p:nvSpPr>
        <p:spPr>
          <a:xfrm>
            <a:off x="7211083" y="3052001"/>
            <a:ext cx="2860895" cy="221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Calibri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 b="0" i="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Carol Davis</a:t>
            </a:r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Christine </a:t>
            </a:r>
            <a:r>
              <a:rPr lang="en-US" sz="2400" dirty="0" err="1" smtClean="0"/>
              <a:t>Roguet</a:t>
            </a:r>
            <a:endParaRPr lang="en-US" sz="2400" dirty="0" smtClean="0"/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Michael </a:t>
            </a:r>
            <a:r>
              <a:rPr lang="en-US" sz="2400" dirty="0" err="1" smtClean="0"/>
              <a:t>Groes</a:t>
            </a:r>
            <a:r>
              <a:rPr lang="en-US" sz="2400" dirty="0" smtClean="0"/>
              <a:t>-Christiansen</a:t>
            </a:r>
          </a:p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 smtClean="0"/>
              <a:t>Robert </a:t>
            </a:r>
            <a:r>
              <a:rPr lang="en-US" sz="2400" dirty="0" err="1" smtClean="0"/>
              <a:t>Hoste</a:t>
            </a:r>
            <a:endParaRPr lang="en-US" sz="2400" dirty="0" smtClean="0"/>
          </a:p>
        </p:txBody>
      </p:sp>
      <p:pic>
        <p:nvPicPr>
          <p:cNvPr id="23" name="Picture 6" descr="http://www.schweine.net/images/interpig.jpg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67" y="1949308"/>
            <a:ext cx="1795634" cy="10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0" y="2053900"/>
            <a:ext cx="813284" cy="82463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8"/>
          <a:srcRect l="35754" t="54549" r="40022" b="13603"/>
          <a:stretch/>
        </p:blipFill>
        <p:spPr>
          <a:xfrm>
            <a:off x="1713335" y="1693192"/>
            <a:ext cx="1597132" cy="11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88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New countries and network members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676731" y="6480000"/>
            <a:ext cx="6005038" cy="360000"/>
          </a:xfrm>
        </p:spPr>
        <p:txBody>
          <a:bodyPr/>
          <a:lstStyle/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642" y="1395401"/>
            <a:ext cx="9165702" cy="4359817"/>
          </a:xfrm>
        </p:spPr>
        <p:txBody>
          <a:bodyPr/>
          <a:lstStyle/>
          <a:p>
            <a:pPr marL="1798638" indent="-1798638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>
                <a:solidFill>
                  <a:srgbClr val="0070C0"/>
                </a:solidFill>
              </a:rPr>
              <a:t>Bulgaria</a:t>
            </a:r>
            <a:r>
              <a:rPr lang="de-DE" sz="2400" dirty="0" smtClean="0">
                <a:solidFill>
                  <a:srgbClr val="0070C0"/>
                </a:solidFill>
              </a:rPr>
              <a:t>	</a:t>
            </a:r>
            <a:r>
              <a:rPr lang="de-DE" sz="2400" b="1" dirty="0">
                <a:solidFill>
                  <a:srgbClr val="C00000"/>
                </a:solidFill>
              </a:rPr>
              <a:t>Evgeniy </a:t>
            </a:r>
            <a:r>
              <a:rPr lang="de-DE" sz="2400" b="1" dirty="0" err="1">
                <a:solidFill>
                  <a:srgbClr val="C00000"/>
                </a:solidFill>
              </a:rPr>
              <a:t>Orashakov</a:t>
            </a:r>
            <a:r>
              <a:rPr lang="de-DE" sz="2400" b="1" dirty="0">
                <a:solidFill>
                  <a:srgbClr val="C00000"/>
                </a:solidFill>
              </a:rPr>
              <a:t/>
            </a:r>
            <a:br>
              <a:rPr lang="de-DE" sz="2400" b="1" dirty="0">
                <a:solidFill>
                  <a:srgbClr val="C0000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(3artfood, Sofia</a:t>
            </a:r>
            <a:r>
              <a:rPr lang="de-DE" sz="2400" dirty="0" smtClean="0">
                <a:solidFill>
                  <a:srgbClr val="0070C0"/>
                </a:solidFill>
                <a:latin typeface="Calibri"/>
                <a:cs typeface="Calibri"/>
              </a:rPr>
              <a:t>)</a:t>
            </a:r>
            <a:endParaRPr lang="de-DE" sz="2400" dirty="0" smtClean="0">
              <a:solidFill>
                <a:srgbClr val="0070C0"/>
              </a:solidFill>
            </a:endParaRPr>
          </a:p>
          <a:p>
            <a:pPr marL="1798638" indent="-1798638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>
                <a:solidFill>
                  <a:srgbClr val="0070C0"/>
                </a:solidFill>
              </a:rPr>
              <a:t>Finland</a:t>
            </a:r>
            <a:r>
              <a:rPr lang="de-DE" sz="2400" dirty="0" smtClean="0">
                <a:solidFill>
                  <a:srgbClr val="0070C0"/>
                </a:solidFill>
              </a:rPr>
              <a:t>	</a:t>
            </a:r>
            <a:r>
              <a:rPr lang="de-DE" sz="2400" b="1" dirty="0" err="1" smtClean="0">
                <a:solidFill>
                  <a:srgbClr val="C00000"/>
                </a:solidFill>
              </a:rPr>
              <a:t>Niina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Immonen</a:t>
            </a:r>
            <a:r>
              <a:rPr lang="de-DE" sz="2400" b="1" dirty="0" smtClean="0">
                <a:solidFill>
                  <a:srgbClr val="C00000"/>
                </a:solidFill>
              </a:rPr>
              <a:t>, Christer </a:t>
            </a:r>
            <a:r>
              <a:rPr lang="de-DE" sz="2400" b="1" dirty="0" err="1" smtClean="0">
                <a:solidFill>
                  <a:srgbClr val="C00000"/>
                </a:solidFill>
              </a:rPr>
              <a:t>Rönnquist</a:t>
            </a:r>
            <a:r>
              <a:rPr lang="de-DE" sz="2400" dirty="0" smtClean="0">
                <a:solidFill>
                  <a:srgbClr val="0070C0"/>
                </a:solidFill>
              </a:rPr>
              <a:t/>
            </a:r>
            <a:br>
              <a:rPr lang="de-DE" sz="2400" dirty="0" smtClean="0">
                <a:solidFill>
                  <a:srgbClr val="0070C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(</a:t>
            </a:r>
            <a:r>
              <a:rPr lang="de-DE" sz="2400" dirty="0" err="1" smtClean="0">
                <a:solidFill>
                  <a:srgbClr val="0070C0"/>
                </a:solidFill>
              </a:rPr>
              <a:t>Atria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Tuottajat</a:t>
            </a:r>
            <a:r>
              <a:rPr lang="de-DE" sz="2400" dirty="0" smtClean="0">
                <a:solidFill>
                  <a:srgbClr val="0070C0"/>
                </a:solidFill>
              </a:rPr>
              <a:t>, </a:t>
            </a:r>
            <a:r>
              <a:rPr lang="de-DE" sz="2400" dirty="0" err="1" smtClean="0">
                <a:solidFill>
                  <a:srgbClr val="0070C0"/>
                </a:solidFill>
              </a:rPr>
              <a:t>Seinajök</a:t>
            </a:r>
            <a:r>
              <a:rPr lang="de-DE" sz="2400" dirty="0" smtClean="0">
                <a:solidFill>
                  <a:srgbClr val="0070C0"/>
                </a:solidFill>
              </a:rPr>
              <a:t>)</a:t>
            </a:r>
          </a:p>
          <a:p>
            <a:pPr marL="1798638" indent="-1798638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>
                <a:solidFill>
                  <a:srgbClr val="0070C0"/>
                </a:solidFill>
              </a:rPr>
              <a:t>Netherlands</a:t>
            </a:r>
            <a:r>
              <a:rPr lang="de-DE" sz="2400" dirty="0" smtClean="0">
                <a:solidFill>
                  <a:srgbClr val="0070C0"/>
                </a:solidFill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</a:rPr>
              <a:t>Robert Hoste, Linda </a:t>
            </a:r>
            <a:r>
              <a:rPr lang="de-DE" sz="2400" b="1" dirty="0" err="1" smtClean="0">
                <a:solidFill>
                  <a:srgbClr val="C00000"/>
                </a:solidFill>
              </a:rPr>
              <a:t>Puister</a:t>
            </a:r>
            <a:r>
              <a:rPr lang="de-DE" sz="2400" b="1" dirty="0" smtClean="0">
                <a:solidFill>
                  <a:srgbClr val="C00000"/>
                </a:solidFill>
              </a:rPr>
              <a:t>-Jansen</a:t>
            </a:r>
            <a:br>
              <a:rPr lang="de-DE" sz="2400" b="1" dirty="0" smtClean="0">
                <a:solidFill>
                  <a:srgbClr val="C0000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(</a:t>
            </a:r>
            <a:r>
              <a:rPr lang="de-DE" sz="2400" dirty="0" err="1" smtClean="0">
                <a:solidFill>
                  <a:srgbClr val="0070C0"/>
                </a:solidFill>
              </a:rPr>
              <a:t>Wageningen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Economic</a:t>
            </a:r>
            <a:r>
              <a:rPr lang="de-DE" sz="2400" dirty="0" smtClean="0">
                <a:solidFill>
                  <a:srgbClr val="0070C0"/>
                </a:solidFill>
              </a:rPr>
              <a:t> Research)</a:t>
            </a:r>
          </a:p>
          <a:p>
            <a:pPr marL="1798638" indent="-1798638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>
                <a:solidFill>
                  <a:srgbClr val="0070C0"/>
                </a:solidFill>
              </a:rPr>
              <a:t>Russia</a:t>
            </a:r>
            <a:r>
              <a:rPr lang="de-DE" sz="2400" dirty="0" smtClean="0">
                <a:solidFill>
                  <a:srgbClr val="0070C0"/>
                </a:solidFill>
              </a:rPr>
              <a:t>	</a:t>
            </a:r>
            <a:r>
              <a:rPr lang="de-DE" sz="2400" b="1" dirty="0">
                <a:solidFill>
                  <a:srgbClr val="C00000"/>
                </a:solidFill>
              </a:rPr>
              <a:t>Andrey </a:t>
            </a:r>
            <a:r>
              <a:rPr lang="en-GB" sz="2400" b="1" dirty="0" err="1">
                <a:solidFill>
                  <a:srgbClr val="C00000"/>
                </a:solidFill>
              </a:rPr>
              <a:t>Bocharnikov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>
                <a:solidFill>
                  <a:srgbClr val="C00000"/>
                </a:solidFill>
              </a:rPr>
              <a:t/>
            </a:r>
            <a:br>
              <a:rPr lang="de-DE" sz="2400" b="1" dirty="0">
                <a:solidFill>
                  <a:srgbClr val="C0000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(</a:t>
            </a:r>
            <a:r>
              <a:rPr lang="de-DE" sz="2400" dirty="0" err="1" smtClean="0">
                <a:solidFill>
                  <a:srgbClr val="0070C0"/>
                </a:solidFill>
              </a:rPr>
              <a:t>Tavros</a:t>
            </a:r>
            <a:r>
              <a:rPr lang="de-DE" sz="2400" dirty="0" smtClean="0">
                <a:solidFill>
                  <a:srgbClr val="0070C0"/>
                </a:solidFill>
              </a:rPr>
              <a:t>, </a:t>
            </a:r>
            <a:r>
              <a:rPr lang="de-DE" sz="2400" dirty="0" err="1">
                <a:solidFill>
                  <a:srgbClr val="0070C0"/>
                </a:solidFill>
              </a:rPr>
              <a:t>Bashkortostan</a:t>
            </a:r>
            <a:r>
              <a:rPr lang="de-DE" sz="2400" dirty="0" smtClean="0">
                <a:solidFill>
                  <a:srgbClr val="0070C0"/>
                </a:solidFill>
              </a:rPr>
              <a:t>)</a:t>
            </a:r>
          </a:p>
          <a:p>
            <a:pPr marL="1798638" indent="-1798638"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smtClean="0">
                <a:solidFill>
                  <a:srgbClr val="0070C0"/>
                </a:solidFill>
              </a:rPr>
              <a:t>Vietnam</a:t>
            </a:r>
            <a:r>
              <a:rPr lang="de-DE" sz="2400" dirty="0">
                <a:solidFill>
                  <a:srgbClr val="0070C0"/>
                </a:solidFill>
              </a:rPr>
              <a:t>	</a:t>
            </a:r>
            <a:r>
              <a:rPr lang="de-DE" sz="2400" b="1" dirty="0" smtClean="0">
                <a:solidFill>
                  <a:srgbClr val="C00000"/>
                </a:solidFill>
              </a:rPr>
              <a:t>Hoang </a:t>
            </a:r>
            <a:r>
              <a:rPr lang="de-DE" sz="2400" b="1" dirty="0" err="1" smtClean="0">
                <a:solidFill>
                  <a:srgbClr val="C00000"/>
                </a:solidFill>
              </a:rPr>
              <a:t>Vu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Quang</a:t>
            </a:r>
            <a:r>
              <a:rPr lang="de-DE" sz="2400" b="1" dirty="0">
                <a:solidFill>
                  <a:srgbClr val="C00000"/>
                </a:solidFill>
              </a:rPr>
              <a:t/>
            </a:r>
            <a:br>
              <a:rPr lang="de-DE" sz="2400" b="1" dirty="0">
                <a:solidFill>
                  <a:srgbClr val="C00000"/>
                </a:solidFill>
              </a:rPr>
            </a:br>
            <a:r>
              <a:rPr lang="de-DE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Institute of policy and strategy for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agriculture </a:t>
            </a:r>
            <a:r>
              <a:rPr lang="en-US" sz="2400" dirty="0">
                <a:solidFill>
                  <a:srgbClr val="0070C0"/>
                </a:solidFill>
              </a:rPr>
              <a:t>and rural </a:t>
            </a:r>
            <a:r>
              <a:rPr lang="en-US" sz="2400" dirty="0" smtClean="0">
                <a:solidFill>
                  <a:srgbClr val="0070C0"/>
                </a:solidFill>
              </a:rPr>
              <a:t>development IPSARD, Hanoi</a:t>
            </a:r>
            <a:r>
              <a:rPr lang="de-DE" sz="2400" dirty="0" smtClean="0">
                <a:solidFill>
                  <a:srgbClr val="0070C0"/>
                </a:solidFill>
              </a:rPr>
              <a:t>)</a:t>
            </a:r>
            <a:endParaRPr lang="de-DE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Photo of Hoang Vu  Qu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08" y="4969403"/>
            <a:ext cx="952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of Niina  Immo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08" y="2373841"/>
            <a:ext cx="190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 of Evgeniy  Orashak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33" y="1128712"/>
            <a:ext cx="10191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 of Robert  Hos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73" y="3355445"/>
            <a:ext cx="2570635" cy="4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76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Conference access to our website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676731" y="6480000"/>
            <a:ext cx="6005038" cy="360000"/>
          </a:xfrm>
        </p:spPr>
        <p:txBody>
          <a:bodyPr/>
          <a:lstStyle/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8562" y="1617715"/>
            <a:ext cx="9165702" cy="1540565"/>
          </a:xfrm>
        </p:spPr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Conference:</a:t>
            </a:r>
            <a:br>
              <a:rPr lang="de-DE" dirty="0" smtClean="0"/>
            </a:br>
            <a:r>
              <a:rPr lang="de-DE" sz="2400" dirty="0" smtClean="0"/>
              <a:t>USERNAME:	</a:t>
            </a:r>
            <a:r>
              <a:rPr lang="de-DE" sz="2400" b="1" dirty="0" smtClean="0">
                <a:solidFill>
                  <a:srgbClr val="C00000"/>
                </a:solidFill>
              </a:rPr>
              <a:t>ab-</a:t>
            </a:r>
            <a:r>
              <a:rPr lang="de-DE" sz="2400" b="1" dirty="0" err="1" smtClean="0">
                <a:solidFill>
                  <a:srgbClr val="C00000"/>
                </a:solidFill>
              </a:rPr>
              <a:t>pig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PASSWORD:	</a:t>
            </a:r>
            <a:r>
              <a:rPr lang="de-DE" sz="2400" b="1" dirty="0" err="1" smtClean="0">
                <a:solidFill>
                  <a:srgbClr val="C00000"/>
                </a:solidFill>
              </a:rPr>
              <a:t>ChinaConference</a:t>
            </a:r>
            <a:endParaRPr lang="de-DE" sz="2400" b="1" dirty="0">
              <a:solidFill>
                <a:srgbClr val="C00000"/>
              </a:solidFill>
            </a:endParaRPr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u="sng" dirty="0">
                <a:hlinkClick r:id="rId3"/>
              </a:rPr>
              <a:t>http://</a:t>
            </a:r>
            <a:r>
              <a:rPr lang="de-DE" u="sng" dirty="0" smtClean="0">
                <a:hlinkClick r:id="rId3"/>
              </a:rPr>
              <a:t>www.agribenchmark.org/pig/conferences/pig-conference-2019.html</a:t>
            </a:r>
            <a:r>
              <a:rPr lang="de-DE" u="sng" dirty="0" smtClean="0"/>
              <a:t> </a:t>
            </a:r>
            <a:endParaRPr lang="de-DE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7124" r="2957" b="47945"/>
          <a:stretch/>
        </p:blipFill>
        <p:spPr bwMode="auto">
          <a:xfrm>
            <a:off x="415925" y="3610794"/>
            <a:ext cx="9144000" cy="19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5727032" y="3416968"/>
            <a:ext cx="1130955" cy="36094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>
            <a:spLocks noChangeAspect="1"/>
          </p:cNvSpPr>
          <p:nvPr/>
        </p:nvSpPr>
        <p:spPr>
          <a:xfrm>
            <a:off x="6954254" y="3610794"/>
            <a:ext cx="720000" cy="720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18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Important changes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676731" y="6480000"/>
            <a:ext cx="6005038" cy="360000"/>
          </a:xfrm>
        </p:spPr>
        <p:txBody>
          <a:bodyPr/>
          <a:lstStyle/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8562" y="1603957"/>
            <a:ext cx="9165702" cy="4465637"/>
          </a:xfrm>
        </p:spPr>
        <p:txBody>
          <a:bodyPr/>
          <a:lstStyle/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smtClean="0"/>
              <a:t>Poster </a:t>
            </a:r>
            <a:r>
              <a:rPr lang="de-DE" sz="2400" b="1" dirty="0" err="1" smtClean="0"/>
              <a:t>session</a:t>
            </a:r>
            <a:endParaRPr lang="de-DE" sz="2400" b="1" dirty="0" smtClean="0"/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/>
              <a:t>Exercises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Result</a:t>
            </a:r>
            <a:r>
              <a:rPr lang="de-DE" sz="2400" b="1" dirty="0" smtClean="0"/>
              <a:t> Data Base</a:t>
            </a:r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smtClean="0"/>
              <a:t>Workshop on </a:t>
            </a:r>
            <a:r>
              <a:rPr lang="de-DE" sz="2400" b="1" dirty="0" err="1" smtClean="0"/>
              <a:t>antibiotics</a:t>
            </a:r>
            <a:endParaRPr lang="de-DE" sz="2400" dirty="0" smtClean="0"/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endParaRPr lang="de-DE" sz="2400" b="1" dirty="0" smtClean="0"/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endParaRPr lang="de-DE" sz="2400" b="1" dirty="0"/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b="1" dirty="0" err="1" smtClean="0"/>
              <a:t>Invoices</a:t>
            </a:r>
            <a:endParaRPr lang="de-DE" sz="2400" b="1" dirty="0" smtClean="0"/>
          </a:p>
          <a:p>
            <a:pPr defTabSz="957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B1F6B"/>
              </a:buClr>
              <a:tabLst>
                <a:tab pos="1792288" algn="l"/>
              </a:tabLst>
            </a:pPr>
            <a:r>
              <a:rPr lang="de-DE" sz="2400" dirty="0" smtClean="0"/>
              <a:t>Zhu </a:t>
            </a:r>
            <a:r>
              <a:rPr lang="de-DE" sz="2400" dirty="0" err="1" smtClean="0"/>
              <a:t>Zegyong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colleagues</a:t>
            </a:r>
            <a:r>
              <a:rPr lang="de-DE" sz="2400" dirty="0" smtClean="0"/>
              <a:t> will </a:t>
            </a:r>
            <a:r>
              <a:rPr lang="de-DE" sz="2400" dirty="0" err="1" smtClean="0"/>
              <a:t>collect</a:t>
            </a:r>
            <a:r>
              <a:rPr lang="de-DE" sz="2400" dirty="0" smtClean="0"/>
              <a:t> cash (€)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excursion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dinner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, </a:t>
            </a:r>
            <a:r>
              <a:rPr lang="de-DE" sz="2400" dirty="0" err="1" smtClean="0"/>
              <a:t>labelled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conference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fee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55251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Programme of today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01.07.18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676731" y="6480000"/>
            <a:ext cx="6005038" cy="360000"/>
          </a:xfrm>
        </p:spPr>
        <p:txBody>
          <a:bodyPr/>
          <a:lstStyle/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6DCA0D67-1F4F-4F3C-96B3-530FDDDCDFD8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40877"/>
              </p:ext>
            </p:extLst>
          </p:nvPr>
        </p:nvGraphicFramePr>
        <p:xfrm>
          <a:off x="415925" y="1700213"/>
          <a:ext cx="9144000" cy="346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rbeitsblatt" r:id="rId5" imgW="6659910" imgH="2522158" progId="Excel.Sheet.12">
                  <p:embed/>
                </p:oleObj>
              </mc:Choice>
              <mc:Fallback>
                <p:oleObj name="Arbeitsblatt" r:id="rId5" imgW="6659910" imgH="2522158" progId="Excel.Shee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925" y="1700213"/>
                        <a:ext cx="9144000" cy="346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098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 err="1" smtClean="0"/>
              <a:t>agri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benchmark</a:t>
            </a:r>
            <a:r>
              <a:rPr lang="de-DE" sz="3200" i="1" dirty="0" smtClean="0"/>
              <a:t> </a:t>
            </a:r>
            <a:r>
              <a:rPr lang="de-DE" sz="3200" dirty="0" smtClean="0"/>
              <a:t>– </a:t>
            </a:r>
            <a:r>
              <a:rPr lang="de-DE" sz="3200" dirty="0" err="1" smtClean="0"/>
              <a:t>passionate</a:t>
            </a:r>
            <a:r>
              <a:rPr lang="de-DE" sz="3200" dirty="0" smtClean="0"/>
              <a:t> </a:t>
            </a:r>
            <a:r>
              <a:rPr lang="de-DE" sz="3200" dirty="0" err="1" smtClean="0"/>
              <a:t>about</a:t>
            </a:r>
            <a:r>
              <a:rPr lang="de-DE" sz="3200" dirty="0" smtClean="0"/>
              <a:t> </a:t>
            </a:r>
            <a:r>
              <a:rPr lang="de-DE" sz="3200" dirty="0" err="1" smtClean="0"/>
              <a:t>facts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01.07.18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3FE2E321-9699-4537-B4F6-C35DF19B42A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 txBox="1">
            <a:spLocks/>
          </p:cNvSpPr>
          <p:nvPr/>
        </p:nvSpPr>
        <p:spPr>
          <a:xfrm>
            <a:off x="1676731" y="6480000"/>
            <a:ext cx="600503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Session opening</a:t>
            </a:r>
            <a:endParaRPr lang="de-DE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18671" y="2805898"/>
            <a:ext cx="3994870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dirty="0" smtClean="0">
                <a:solidFill>
                  <a:srgbClr val="0B1F6B"/>
                </a:solidFill>
                <a:latin typeface="+mn-lt"/>
              </a:rPr>
              <a:t>Dr. Claus Deblitz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418671" y="3421451"/>
            <a:ext cx="3933569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>
            <a:spAutoFit/>
          </a:bodyPr>
          <a:lstStyle>
            <a:lvl1pPr marL="1330325" indent="-13303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err="1" smtClean="0">
                <a:solidFill>
                  <a:srgbClr val="0B1F6B"/>
                </a:solidFill>
                <a:latin typeface="+mn-lt"/>
              </a:rPr>
              <a:t>Thünen</a:t>
            </a:r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 Institute </a:t>
            </a:r>
            <a:r>
              <a:rPr lang="de-DE" sz="2000" dirty="0" err="1" smtClean="0">
                <a:solidFill>
                  <a:srgbClr val="0B1F6B"/>
                </a:solidFill>
                <a:latin typeface="+mn-lt"/>
              </a:rPr>
              <a:t>of</a:t>
            </a:r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 Farm Economics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  <a:p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Bundesallee 63 </a:t>
            </a:r>
          </a:p>
          <a:p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38116 Braunschweig, Germany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</p:txBody>
      </p:sp>
      <p:pic>
        <p:nvPicPr>
          <p:cNvPr id="17" name="Picture 1028" descr="agri_benchmark_logo_5c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26" y="1620440"/>
            <a:ext cx="3600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18671" y="4437112"/>
            <a:ext cx="4261095" cy="1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9" rIns="91436" bIns="45719">
            <a:spAutoFit/>
          </a:bodyPr>
          <a:lstStyle>
            <a:lvl1pPr marL="1330325" indent="-13303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Tel</a:t>
            </a:r>
            <a:r>
              <a:rPr lang="de-DE" sz="2000" dirty="0">
                <a:solidFill>
                  <a:srgbClr val="0B1F6B"/>
                </a:solidFill>
                <a:latin typeface="+mn-lt"/>
              </a:rPr>
              <a:t>.:	</a:t>
            </a:r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+49-531-596-5141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  <a:p>
            <a:r>
              <a:rPr lang="de-DE" sz="2000" dirty="0">
                <a:solidFill>
                  <a:srgbClr val="0B1F6B"/>
                </a:solidFill>
                <a:latin typeface="+mn-lt"/>
              </a:rPr>
              <a:t>Fax:	</a:t>
            </a:r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+49-531-596-5199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  <a:p>
            <a:r>
              <a:rPr lang="de-DE" sz="2000" dirty="0" err="1">
                <a:solidFill>
                  <a:srgbClr val="0B1F6B"/>
                </a:solidFill>
                <a:latin typeface="+mn-lt"/>
              </a:rPr>
              <a:t>E-mail</a:t>
            </a:r>
            <a:r>
              <a:rPr lang="de-DE" sz="2000" dirty="0">
                <a:solidFill>
                  <a:srgbClr val="0B1F6B"/>
                </a:solidFill>
                <a:latin typeface="+mn-lt"/>
              </a:rPr>
              <a:t>:	</a:t>
            </a:r>
            <a:r>
              <a:rPr lang="de-DE" sz="2000" dirty="0" smtClean="0">
                <a:solidFill>
                  <a:srgbClr val="0B1F6B"/>
                </a:solidFill>
                <a:latin typeface="+mn-lt"/>
              </a:rPr>
              <a:t>claus.deblitz@thuenen.de</a:t>
            </a:r>
            <a:endParaRPr lang="de-DE" sz="2000" dirty="0">
              <a:solidFill>
                <a:srgbClr val="0B1F6B"/>
              </a:solidFill>
              <a:latin typeface="+mn-lt"/>
            </a:endParaRPr>
          </a:p>
          <a:p>
            <a:r>
              <a:rPr lang="de-DE" sz="2000" dirty="0">
                <a:solidFill>
                  <a:srgbClr val="0B1F6B"/>
                </a:solidFill>
                <a:latin typeface="+mn-lt"/>
              </a:rPr>
              <a:t>Internet:	www.agribenchmark.org</a:t>
            </a:r>
          </a:p>
          <a:p>
            <a:r>
              <a:rPr lang="de-DE" sz="2000" dirty="0">
                <a:solidFill>
                  <a:srgbClr val="0B1F6B"/>
                </a:solidFill>
                <a:latin typeface="+mn-lt"/>
              </a:rPr>
              <a:t>	www.thuenen.de/en/bw/</a:t>
            </a:r>
          </a:p>
        </p:txBody>
      </p:sp>
      <p:pic>
        <p:nvPicPr>
          <p:cNvPr id="19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807" y="1322072"/>
            <a:ext cx="3168352" cy="1267341"/>
          </a:xfrm>
          <a:prstGeom prst="rect">
            <a:avLst/>
          </a:prstGeom>
          <a:noFill/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522127" y="2941746"/>
            <a:ext cx="4068000" cy="2683498"/>
            <a:chOff x="810159" y="3090273"/>
            <a:chExt cx="3024159" cy="1994911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159" y="3090273"/>
              <a:ext cx="3024159" cy="1994911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21" y="4107744"/>
              <a:ext cx="972000" cy="970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770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5_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Benutzerdefiniert</PresentationFormat>
  <Paragraphs>78</Paragraphs>
  <Slides>7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Thünen blau</vt:lpstr>
      <vt:lpstr>Thünen grün</vt:lpstr>
      <vt:lpstr>Thünen blaugrün</vt:lpstr>
      <vt:lpstr>Thünen rot</vt:lpstr>
      <vt:lpstr>4_Thünen blau</vt:lpstr>
      <vt:lpstr>1_Thünen blau</vt:lpstr>
      <vt:lpstr>2_Thünen blau</vt:lpstr>
      <vt:lpstr>3_Thünen blau</vt:lpstr>
      <vt:lpstr>5_Thünen blau</vt:lpstr>
      <vt:lpstr>6_Thünen blau</vt:lpstr>
      <vt:lpstr>7_Thünen blau</vt:lpstr>
      <vt:lpstr>Arbeitsblatt</vt:lpstr>
      <vt:lpstr>Welcome to the  Pig Conference 2019</vt:lpstr>
      <vt:lpstr>Organisers and sponsors</vt:lpstr>
      <vt:lpstr>New countries and network members</vt:lpstr>
      <vt:lpstr>Conference access to our website</vt:lpstr>
      <vt:lpstr>Important changes</vt:lpstr>
      <vt:lpstr>Programme of today</vt:lpstr>
      <vt:lpstr>agri benchmark – passionate about facts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Claus Deblitz</dc:creator>
  <cp:lastModifiedBy>Claus Deblitz</cp:lastModifiedBy>
  <cp:revision>2230</cp:revision>
  <dcterms:created xsi:type="dcterms:W3CDTF">2012-08-01T11:27:56Z</dcterms:created>
  <dcterms:modified xsi:type="dcterms:W3CDTF">2019-07-01T00:53:36Z</dcterms:modified>
</cp:coreProperties>
</file>